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B34471E-6E82-4A2B-BA7A-524FE73788DA}">
  <a:tblStyle styleId="{4B34471E-6E82-4A2B-BA7A-524FE73788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337" y="0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81100" y="696912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675" y="4416425"/>
            <a:ext cx="5607050" cy="4183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675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337" y="8829675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bb6c8f70_0_48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bb6c8f70_0_48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75bb6c8f70_0_48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606706a8a_0_69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606706a8a_0_69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7606706a8a_0_69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606706a8a_0_87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606706a8a_0_87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7606706a8a_0_87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bb6c8f70_0_7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5bb6c8f70_0_70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75bb6c8f70_0_70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606706a8a_0_102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606706a8a_0_102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7606706a8a_0_102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606706a8a_0_12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606706a8a_0_120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7606706a8a_0_120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606706a8a_0_114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606706a8a_0_114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7606706a8a_0_114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606706a8a_0_127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606706a8a_0_127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7606706a8a_0_127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606706a8a_0_14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606706a8a_0_140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7606706a8a_0_140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606706a8a_0_168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606706a8a_0_168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7606706a8a_0_168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606706a8a_0_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606706a8a_0_0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7606706a8a_0_0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5bb6c8f70_1_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5bb6c8f70_1_0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" name="Google Shape;78;g75bb6c8f70_1_0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06706a8a_0_49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06706a8a_0_49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7606706a8a_0_49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606706a8a_0_35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606706a8a_0_35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7606706a8a_0_35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606706a8a_0_12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606706a8a_0_12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7606706a8a_0_12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5bb6c8f70_1_56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5bb6c8f70_1_56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75bb6c8f70_1_56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5bb6c8f70_1_19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5bb6c8f70_1_19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75bb6c8f70_1_19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bb6c8f70_1_38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bb6c8f70_1_38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75bb6c8f70_1_38:notes"/>
          <p:cNvSpPr txBox="1"/>
          <p:nvPr>
            <p:ph idx="12" type="sldNum"/>
          </p:nvPr>
        </p:nvSpPr>
        <p:spPr>
          <a:xfrm>
            <a:off x="3970337" y="8829675"/>
            <a:ext cx="3038400" cy="4650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 type="objOnly">
  <p:cSld name="OBJECT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" type="body"/>
          </p:nvPr>
        </p:nvSpPr>
        <p:spPr>
          <a:xfrm>
            <a:off x="0" y="0"/>
            <a:ext cx="9144000" cy="6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4 Content" type="fourObj">
  <p:cSld name="FOUR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7200" y="1600200"/>
            <a:ext cx="40386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4648200" y="1600200"/>
            <a:ext cx="40386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3" type="body"/>
          </p:nvPr>
        </p:nvSpPr>
        <p:spPr>
          <a:xfrm>
            <a:off x="457200" y="3938588"/>
            <a:ext cx="4038600" cy="2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4" type="body"/>
          </p:nvPr>
        </p:nvSpPr>
        <p:spPr>
          <a:xfrm>
            <a:off x="4648200" y="3938588"/>
            <a:ext cx="4038600" cy="2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able" type="tbl">
  <p:cSld name="TAB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 rot="5400000">
            <a:off x="4937850" y="1920150"/>
            <a:ext cx="61263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 rot="5400000">
            <a:off x="289650" y="-289650"/>
            <a:ext cx="6126300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 rot="5400000"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0"/>
            <a:ext cx="9144000" cy="86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pproved_bluegrey.png"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1000" y="6330950"/>
            <a:ext cx="2013269" cy="29841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Applied Deep Learning</a:t>
            </a:r>
            <a:br>
              <a:rPr lang="en-US"/>
            </a:br>
            <a:r>
              <a:rPr lang="en-US"/>
              <a:t>Final Project</a:t>
            </a:r>
            <a:endParaRPr/>
          </a:p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Peter Grantcharov (pdg2116)</a:t>
            </a:r>
            <a:br>
              <a:rPr lang="en-US" sz="2400"/>
            </a:br>
            <a:r>
              <a:rPr lang="en-US" sz="2400"/>
              <a:t>Po-Chieh Liu (pl2441)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Augmentation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450" y="1190850"/>
            <a:ext cx="7089100" cy="11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46750" y="4753200"/>
            <a:ext cx="86505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Cl</a:t>
            </a:r>
            <a:r>
              <a:rPr lang="en-US" sz="2200"/>
              <a:t>ass 0 vs. class 1</a:t>
            </a:r>
            <a:r>
              <a:rPr lang="en-US" sz="2200"/>
              <a:t> ratio was approximately 0.85-to-0.15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Rather than upsampling, we rotated all class 1 (tumor) images by 90, 180, and 270 degrees to quadruple class 1 sample size </a:t>
            </a:r>
            <a:endParaRPr sz="2200"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64875"/>
            <a:ext cx="2126075" cy="21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824" y="2464875"/>
            <a:ext cx="2126075" cy="213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250" y="2464875"/>
            <a:ext cx="2126075" cy="213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2675" y="2473626"/>
            <a:ext cx="2126075" cy="212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ctrTitle"/>
          </p:nvPr>
        </p:nvSpPr>
        <p:spPr>
          <a:xfrm>
            <a:off x="685800" y="3027600"/>
            <a:ext cx="77724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of Final Model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228325" y="1198775"/>
            <a:ext cx="4906200" cy="4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Multi-input (2) transfer learning using InceptionV3 and ImageNet weights for both inputs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GlobalAveragePooling2D() and a Dense(128, ‘relu’) layer were appended to outputs from each InceptionV3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output dense layers were concatenated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 final Dense(128, ‘relu’) layer was added after the concatenation before the sigmoid activation output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Input for single training sample: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1) (300, 300, 3) level 2 window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2) (300, 300, 3) level 3 window with same center point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176" name="Google Shape;176;p28"/>
          <p:cNvGrpSpPr/>
          <p:nvPr/>
        </p:nvGrpSpPr>
        <p:grpSpPr>
          <a:xfrm>
            <a:off x="5551725" y="1432825"/>
            <a:ext cx="3076750" cy="4193150"/>
            <a:chOff x="5958350" y="2423450"/>
            <a:chExt cx="3076750" cy="4193150"/>
          </a:xfrm>
        </p:grpSpPr>
        <p:pic>
          <p:nvPicPr>
            <p:cNvPr id="177" name="Google Shape;177;p28"/>
            <p:cNvPicPr preferRelativeResize="0"/>
            <p:nvPr/>
          </p:nvPicPr>
          <p:blipFill rotWithShape="1">
            <a:blip r:embed="rId3">
              <a:alphaModFix/>
            </a:blip>
            <a:srcRect b="32804" l="0" r="25589" t="0"/>
            <a:stretch/>
          </p:blipFill>
          <p:spPr>
            <a:xfrm>
              <a:off x="6192500" y="2423450"/>
              <a:ext cx="2429850" cy="233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82750" y="4805000"/>
              <a:ext cx="1452351" cy="1452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58350" y="4805000"/>
              <a:ext cx="1452350" cy="145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8"/>
            <p:cNvSpPr txBox="1"/>
            <p:nvPr/>
          </p:nvSpPr>
          <p:spPr>
            <a:xfrm>
              <a:off x="6140475" y="6268900"/>
              <a:ext cx="10881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Level 2</a:t>
              </a:r>
              <a:endParaRPr/>
            </a:p>
          </p:txBody>
        </p:sp>
        <p:sp>
          <p:nvSpPr>
            <p:cNvPr id="181" name="Google Shape;181;p28"/>
            <p:cNvSpPr txBox="1"/>
            <p:nvPr/>
          </p:nvSpPr>
          <p:spPr>
            <a:xfrm>
              <a:off x="7764875" y="6268900"/>
              <a:ext cx="10881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Level 3</a:t>
              </a:r>
              <a:endParaRPr/>
            </a:p>
          </p:txBody>
        </p:sp>
      </p:grpSp>
      <p:sp>
        <p:nvSpPr>
          <p:cNvPr id="182" name="Google Shape;182;p28"/>
          <p:cNvSpPr txBox="1"/>
          <p:nvPr/>
        </p:nvSpPr>
        <p:spPr>
          <a:xfrm>
            <a:off x="5134550" y="5625975"/>
            <a:ext cx="3911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Detecting cancer metastases on gigapixel pathology images,</a:t>
            </a:r>
            <a:r>
              <a:rPr lang="en-US" sz="1000"/>
              <a:t> Y Liu et al., </a:t>
            </a:r>
            <a:r>
              <a:rPr i="1" lang="en-US" sz="1000"/>
              <a:t>arXiv preprint</a:t>
            </a:r>
            <a:r>
              <a:rPr lang="en-US" sz="1000"/>
              <a:t> arXiv:1703.02442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0" y="914400"/>
            <a:ext cx="9035100" cy="53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Train-test split was made at image level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-US" sz="2400"/>
              <a:t>Split was made so tumor window proportions were approximately equal in both sets</a:t>
            </a:r>
            <a:endParaRPr i="1" sz="24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Train set was downsampled further to be balanced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-US" sz="2400"/>
              <a:t>Yielded 8040 training windows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Trained for 20 epochs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Accuracy / Precision / Recall / AUC performance: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Training: 0.99 / 0.99 / 0.99 / 1.00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Validation: 0.75 / 0.79 / 0.66 / 0.82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6950"/>
            <a:ext cx="8839200" cy="13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Add-On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0" y="914400"/>
            <a:ext cx="9035100" cy="53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We found that while DNN model performance was respectable, independent nature of window predictions resulted in randomly located false positives / negatives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E.g. a single class 1 prediction inside a large cluster of class 0 predictions, which is unlikely in reality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To incorporate data from surrounding windows, we trained classifiers using the sigmoid outputs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-US" sz="2400"/>
              <a:t>Total feature space = nine probabilities </a:t>
            </a:r>
            <a:br>
              <a:rPr i="1" lang="en-US" sz="2400"/>
            </a:br>
            <a:r>
              <a:rPr i="1" lang="en-US" sz="2400"/>
              <a:t>(one for window of interest, eight for neighboring windows)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Needed to divide test set (12 images</a:t>
            </a:r>
            <a:r>
              <a:rPr lang="en-US" sz="2400"/>
              <a:t> = 12</a:t>
            </a:r>
            <a:r>
              <a:rPr lang="en-US" sz="2400"/>
              <a:t>) into new train (n = 9) and test (n = 3) sets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Best model: Logistic Regression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ctrTitle"/>
          </p:nvPr>
        </p:nvSpPr>
        <p:spPr>
          <a:xfrm>
            <a:off x="685800" y="3027600"/>
            <a:ext cx="77724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RESULTS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Metrics &amp; Confusion Matrices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0" y="3974350"/>
            <a:ext cx="2982624" cy="21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275" y="3974350"/>
            <a:ext cx="2982624" cy="221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1823" y="3974350"/>
            <a:ext cx="2982624" cy="21823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p32"/>
          <p:cNvGraphicFramePr/>
          <p:nvPr/>
        </p:nvGraphicFramePr>
        <p:xfrm>
          <a:off x="152400" y="102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{4B34471E-6E82-4A2B-BA7A-524FE73788DA}</a:tableStyleId>
              </a:tblPr>
              <a:tblGrid>
                <a:gridCol w="1661650"/>
                <a:gridCol w="3640075"/>
                <a:gridCol w="1270225"/>
                <a:gridCol w="964725"/>
                <a:gridCol w="1257900"/>
              </a:tblGrid>
              <a:tr h="462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Model</a:t>
                      </a:r>
                      <a:endParaRPr b="1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Data Description</a:t>
                      </a:r>
                      <a:endParaRPr b="1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Accuracy</a:t>
                      </a:r>
                      <a:endParaRPr b="1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Recall</a:t>
                      </a:r>
                      <a:endParaRPr b="1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Precision</a:t>
                      </a:r>
                      <a:endParaRPr b="1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75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DNN</a:t>
                      </a:r>
                      <a:endParaRPr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Complete test set</a:t>
                      </a:r>
                      <a:br>
                        <a:rPr lang="en-US"/>
                      </a:br>
                      <a:r>
                        <a:rPr i="1" lang="en-US"/>
                        <a:t>12 images with 8,873 windows</a:t>
                      </a:r>
                      <a:endParaRPr i="1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0.80</a:t>
                      </a:r>
                      <a:endParaRPr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0.41</a:t>
                      </a:r>
                      <a:endParaRPr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DNN</a:t>
                      </a:r>
                      <a:endParaRPr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Reduced test set</a:t>
                      </a:r>
                      <a:br>
                        <a:rPr lang="en-US"/>
                      </a:br>
                      <a:r>
                        <a:rPr i="1" lang="en-US"/>
                        <a:t>3 images with 2,326 windows</a:t>
                      </a:r>
                      <a:endParaRPr i="1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0.80</a:t>
                      </a:r>
                      <a:endParaRPr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0.86</a:t>
                      </a:r>
                      <a:endParaRPr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DNN &amp; Logistic Regression</a:t>
                      </a:r>
                      <a:endParaRPr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Reduced test set</a:t>
                      </a:r>
                      <a:br>
                        <a:rPr lang="en-US">
                          <a:solidFill>
                            <a:schemeClr val="dk1"/>
                          </a:solidFill>
                        </a:rPr>
                      </a:br>
                      <a:r>
                        <a:rPr i="1" lang="en-US">
                          <a:solidFill>
                            <a:schemeClr val="dk1"/>
                          </a:solidFill>
                        </a:rPr>
                        <a:t>3 images with 2,326 windows</a:t>
                      </a:r>
                      <a:endParaRPr i="1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0.88</a:t>
                      </a:r>
                      <a:endParaRPr b="1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0.80</a:t>
                      </a:r>
                      <a:endParaRPr b="1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0.90</a:t>
                      </a:r>
                      <a:endParaRPr b="1"/>
                    </a:p>
                  </a:txBody>
                  <a:tcPr marT="0" marB="0" marR="0" marL="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Heat Map for Tumor #110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0" y="914400"/>
            <a:ext cx="8942100" cy="17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Logistic Regression add-on significantly reduces noise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Predictions are now clumped into distinct islands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221" name="Google Shape;221;p33"/>
          <p:cNvGrpSpPr/>
          <p:nvPr/>
        </p:nvGrpSpPr>
        <p:grpSpPr>
          <a:xfrm>
            <a:off x="325279" y="2643295"/>
            <a:ext cx="2760752" cy="2914512"/>
            <a:chOff x="7091100" y="914400"/>
            <a:chExt cx="2013825" cy="2385425"/>
          </a:xfrm>
        </p:grpSpPr>
        <p:grpSp>
          <p:nvGrpSpPr>
            <p:cNvPr id="222" name="Google Shape;222;p33"/>
            <p:cNvGrpSpPr/>
            <p:nvPr/>
          </p:nvGrpSpPr>
          <p:grpSpPr>
            <a:xfrm>
              <a:off x="7091100" y="914400"/>
              <a:ext cx="2013825" cy="2004425"/>
              <a:chOff x="3919275" y="981075"/>
              <a:chExt cx="2013825" cy="2004425"/>
            </a:xfrm>
          </p:grpSpPr>
          <p:pic>
            <p:nvPicPr>
              <p:cNvPr id="223" name="Google Shape;223;p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919275" y="981075"/>
                <a:ext cx="2013825" cy="2004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4" name="Google Shape;224;p33"/>
              <p:cNvSpPr txBox="1"/>
              <p:nvPr/>
            </p:nvSpPr>
            <p:spPr>
              <a:xfrm>
                <a:off x="4200525" y="1280525"/>
                <a:ext cx="476400" cy="40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/>
                  <a:t>TN</a:t>
                </a:r>
                <a:endParaRPr sz="2400"/>
              </a:p>
            </p:txBody>
          </p:sp>
          <p:sp>
            <p:nvSpPr>
              <p:cNvPr id="225" name="Google Shape;225;p33"/>
              <p:cNvSpPr txBox="1"/>
              <p:nvPr/>
            </p:nvSpPr>
            <p:spPr>
              <a:xfrm>
                <a:off x="4200525" y="2280650"/>
                <a:ext cx="476400" cy="40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/>
                  <a:t>F</a:t>
                </a:r>
                <a:r>
                  <a:rPr lang="en-US" sz="2400"/>
                  <a:t>N</a:t>
                </a:r>
                <a:endParaRPr sz="2400"/>
              </a:p>
            </p:txBody>
          </p:sp>
          <p:sp>
            <p:nvSpPr>
              <p:cNvPr id="226" name="Google Shape;226;p33"/>
              <p:cNvSpPr txBox="1"/>
              <p:nvPr/>
            </p:nvSpPr>
            <p:spPr>
              <a:xfrm>
                <a:off x="5191125" y="1280525"/>
                <a:ext cx="476400" cy="40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/>
                  <a:t>FP</a:t>
                </a:r>
                <a:endParaRPr sz="2400"/>
              </a:p>
            </p:txBody>
          </p:sp>
          <p:sp>
            <p:nvSpPr>
              <p:cNvPr id="227" name="Google Shape;227;p33"/>
              <p:cNvSpPr txBox="1"/>
              <p:nvPr/>
            </p:nvSpPr>
            <p:spPr>
              <a:xfrm>
                <a:off x="5191125" y="2280650"/>
                <a:ext cx="476400" cy="40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/>
                  <a:t>TP</a:t>
                </a:r>
                <a:endParaRPr sz="2400"/>
              </a:p>
            </p:txBody>
          </p:sp>
        </p:grpSp>
        <p:sp>
          <p:nvSpPr>
            <p:cNvPr id="228" name="Google Shape;228;p33"/>
            <p:cNvSpPr txBox="1"/>
            <p:nvPr/>
          </p:nvSpPr>
          <p:spPr>
            <a:xfrm>
              <a:off x="7502650" y="2918825"/>
              <a:ext cx="11907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/>
                <a:t>Heatmap Legend</a:t>
              </a:r>
              <a:endParaRPr i="1"/>
            </a:p>
          </p:txBody>
        </p:sp>
      </p:grp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105" y="2181075"/>
            <a:ext cx="2710195" cy="197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044" y="4507349"/>
            <a:ext cx="2660107" cy="20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2937" y="4507341"/>
            <a:ext cx="2736362" cy="201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6662067" y="4090112"/>
            <a:ext cx="2164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 of Tumor Cells</a:t>
            </a:r>
            <a:endParaRPr/>
          </a:p>
        </p:txBody>
      </p:sp>
      <p:sp>
        <p:nvSpPr>
          <p:cNvPr id="233" name="Google Shape;233;p33"/>
          <p:cNvSpPr txBox="1"/>
          <p:nvPr/>
        </p:nvSpPr>
        <p:spPr>
          <a:xfrm>
            <a:off x="3518950" y="6499000"/>
            <a:ext cx="2736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Heatmap without Log. Reg</a:t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6544288" y="6498992"/>
            <a:ext cx="2373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Heatmap with Log. Reg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9050" y="2181075"/>
            <a:ext cx="2660100" cy="1981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3804997" y="4090112"/>
            <a:ext cx="2164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Slide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Heat Map for Tumor #110</a:t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0" y="1730175"/>
            <a:ext cx="4482756" cy="341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950" y="1730175"/>
            <a:ext cx="4479651" cy="341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977925" y="5176250"/>
            <a:ext cx="2582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Tumor Window Predictions</a:t>
            </a:r>
            <a:endParaRPr sz="1800"/>
          </a:p>
        </p:txBody>
      </p:sp>
      <p:sp>
        <p:nvSpPr>
          <p:cNvPr id="246" name="Google Shape;246;p34"/>
          <p:cNvSpPr txBox="1"/>
          <p:nvPr/>
        </p:nvSpPr>
        <p:spPr>
          <a:xfrm>
            <a:off x="5585725" y="5176250"/>
            <a:ext cx="2582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Tumor Window Ground Truth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ctrTitle"/>
          </p:nvPr>
        </p:nvSpPr>
        <p:spPr>
          <a:xfrm>
            <a:off x="685800" y="3027600"/>
            <a:ext cx="77724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0" y="1051375"/>
            <a:ext cx="9144000" cy="5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Use deep learning to distinguish between cancer cells and healthy tissue cells from stained lymph node cross-sections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             </a:t>
            </a:r>
            <a:r>
              <a:rPr i="1" lang="en-US" sz="1800"/>
              <a:t>						                   </a:t>
            </a:r>
            <a:endParaRPr i="1" sz="1800"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Dataset comprised of 21 labelled images at between 8-10 magnification levels</a:t>
            </a:r>
            <a:endParaRPr sz="2400"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98" y="2150325"/>
            <a:ext cx="2915652" cy="255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131" y="2150350"/>
            <a:ext cx="2924271" cy="255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9"/>
          <p:cNvCxnSpPr/>
          <p:nvPr/>
        </p:nvCxnSpPr>
        <p:spPr>
          <a:xfrm>
            <a:off x="3770623" y="3428988"/>
            <a:ext cx="1545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9"/>
          <p:cNvSpPr txBox="1"/>
          <p:nvPr/>
        </p:nvSpPr>
        <p:spPr>
          <a:xfrm>
            <a:off x="5730913" y="4539325"/>
            <a:ext cx="23187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</a:rPr>
              <a:t>Cancer Cell Outline</a:t>
            </a:r>
            <a:endParaRPr/>
          </a:p>
        </p:txBody>
      </p:sp>
      <p:sp>
        <p:nvSpPr>
          <p:cNvPr id="86" name="Google Shape;86;p19"/>
          <p:cNvSpPr txBox="1"/>
          <p:nvPr/>
        </p:nvSpPr>
        <p:spPr>
          <a:xfrm>
            <a:off x="1090063" y="4539325"/>
            <a:ext cx="23187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</a:rPr>
              <a:t>Sample Image</a:t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Ideas and Early Observations</a:t>
            </a:r>
            <a:endParaRPr/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53575" y="1276950"/>
            <a:ext cx="6349500" cy="4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Incorporate multiple magnification levels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Use transfer learning because of the dataset limitations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-US" sz="2400"/>
              <a:t>E.g. only have 21 images, limited compute resources, etc.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Use a sliding window to chop images, and train model to classify windows as cancers/non-cancerous rather than classifying full image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Vast amounts of blank space around tissue need to be treated / discarded</a:t>
            </a:r>
            <a:endParaRPr sz="2400"/>
          </a:p>
        </p:txBody>
      </p:sp>
      <p:pic>
        <p:nvPicPr>
          <p:cNvPr id="94" name="Google Shape;94;p20"/>
          <p:cNvPicPr preferRelativeResize="0"/>
          <p:nvPr/>
        </p:nvPicPr>
        <p:blipFill rotWithShape="1">
          <a:blip r:embed="rId3">
            <a:alphaModFix/>
          </a:blip>
          <a:srcRect b="1134" l="3836" r="0" t="1104"/>
          <a:stretch/>
        </p:blipFill>
        <p:spPr>
          <a:xfrm>
            <a:off x="6507750" y="914400"/>
            <a:ext cx="2560050" cy="587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ctrTitle"/>
          </p:nvPr>
        </p:nvSpPr>
        <p:spPr>
          <a:xfrm>
            <a:off x="685800" y="3027600"/>
            <a:ext cx="77724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PRE-PROCESSING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Sliding Window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800" y="1229225"/>
            <a:ext cx="5662401" cy="253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2"/>
          <p:cNvCxnSpPr>
            <a:stCxn id="109" idx="3"/>
            <a:endCxn id="110" idx="1"/>
          </p:cNvCxnSpPr>
          <p:nvPr/>
        </p:nvCxnSpPr>
        <p:spPr>
          <a:xfrm>
            <a:off x="3706699" y="5225413"/>
            <a:ext cx="838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" name="Google Shape;109;p22"/>
          <p:cNvPicPr preferRelativeResize="0"/>
          <p:nvPr/>
        </p:nvPicPr>
        <p:blipFill rotWithShape="1">
          <a:blip r:embed="rId4">
            <a:alphaModFix/>
          </a:blip>
          <a:srcRect b="2280" l="2820" r="2545" t="2689"/>
          <a:stretch/>
        </p:blipFill>
        <p:spPr>
          <a:xfrm>
            <a:off x="1740800" y="4225525"/>
            <a:ext cx="1965900" cy="19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625" y="4225524"/>
            <a:ext cx="2787565" cy="19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Align Different Magnifications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799" y="3101898"/>
            <a:ext cx="1727196" cy="171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543" y="3101911"/>
            <a:ext cx="1727196" cy="171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1251" y="3138603"/>
            <a:ext cx="1653057" cy="163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2050" y="1021677"/>
            <a:ext cx="6271450" cy="18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474150" y="4918200"/>
            <a:ext cx="81957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All images share same center point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Low resolution (high level) images were shifted so they didn’t include off-canvas regions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Discard Empty Space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50" y="1171976"/>
            <a:ext cx="7561101" cy="16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58200" y="5056200"/>
            <a:ext cx="8427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Added a variation check to starter code that required standard deviation of pixel values to exceed threshold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Removed a lot of off-white windows</a:t>
            </a:r>
            <a:endParaRPr sz="2200"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525" y="2941988"/>
            <a:ext cx="1641639" cy="164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3342450" y="4675100"/>
            <a:ext cx="2459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INTENSITY CHECK: </a:t>
            </a:r>
            <a:r>
              <a:rPr b="1" lang="en-US">
                <a:solidFill>
                  <a:srgbClr val="00FF00"/>
                </a:solidFill>
              </a:rPr>
              <a:t>PASS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VARIATION CHECK: </a:t>
            </a:r>
            <a:r>
              <a:rPr b="1" lang="en-US">
                <a:solidFill>
                  <a:srgbClr val="CC0000"/>
                </a:solidFill>
              </a:rPr>
              <a:t>FAIL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450" y="2941988"/>
            <a:ext cx="1641650" cy="163405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382725" y="4659875"/>
            <a:ext cx="2459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INTENSITY CHECK: </a:t>
            </a:r>
            <a:r>
              <a:rPr b="1" lang="en-US">
                <a:solidFill>
                  <a:srgbClr val="CC0000"/>
                </a:solidFill>
              </a:rPr>
              <a:t>FAIL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VARIATION CHECK: </a:t>
            </a:r>
            <a:r>
              <a:rPr b="1" lang="en-US">
                <a:solidFill>
                  <a:srgbClr val="CC0000"/>
                </a:solidFill>
              </a:rPr>
              <a:t>FAIL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0900" y="2930563"/>
            <a:ext cx="1641650" cy="16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6247075" y="4659900"/>
            <a:ext cx="24591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INTENSITY CHECK: </a:t>
            </a:r>
            <a:r>
              <a:rPr b="1" lang="en-US">
                <a:solidFill>
                  <a:srgbClr val="CC0000"/>
                </a:solidFill>
              </a:rPr>
              <a:t>FAIL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VARIATION CHECK: </a:t>
            </a:r>
            <a:r>
              <a:rPr b="1" lang="en-US">
                <a:solidFill>
                  <a:srgbClr val="00FF00"/>
                </a:solidFill>
              </a:rPr>
              <a:t>PASS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Label Windows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232350" y="3599600"/>
            <a:ext cx="52005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Build tool to label window as tumor or non-tumor</a:t>
            </a:r>
            <a:endParaRPr sz="22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i="1" lang="en-US" sz="1800"/>
              <a:t>Added a third label for when number of tumor pixels &lt; threshold, but &gt; 0</a:t>
            </a:r>
            <a:endParaRPr i="1"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Removed label 2 during training</a:t>
            </a:r>
            <a:endParaRPr i="1" sz="220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211" y="1069625"/>
            <a:ext cx="1532513" cy="16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950" y="1069625"/>
            <a:ext cx="1604075" cy="162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8200" y="2805525"/>
            <a:ext cx="1532525" cy="15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0950" y="2791074"/>
            <a:ext cx="1604075" cy="15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8200" y="4484100"/>
            <a:ext cx="1532525" cy="159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0950" y="4484125"/>
            <a:ext cx="1604074" cy="159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350" y="1069625"/>
            <a:ext cx="5383411" cy="2374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